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13"/>
  </p:notesMasterIdLst>
  <p:sldIdLst>
    <p:sldId id="256" r:id="rId2"/>
    <p:sldId id="257" r:id="rId3"/>
    <p:sldId id="327" r:id="rId4"/>
    <p:sldId id="259" r:id="rId5"/>
    <p:sldId id="301" r:id="rId6"/>
    <p:sldId id="270" r:id="rId7"/>
    <p:sldId id="329" r:id="rId8"/>
    <p:sldId id="328" r:id="rId9"/>
    <p:sldId id="330" r:id="rId10"/>
    <p:sldId id="264" r:id="rId11"/>
    <p:sldId id="267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swald Medium" panose="00000600000000000000" pitchFamily="2" charset="0"/>
      <p:regular r:id="rId18"/>
      <p:bold r:id="rId19"/>
    </p:embeddedFont>
    <p:embeddedFont>
      <p:font typeface="Oxygen" panose="02000503000000000000" pitchFamily="2" charset="0"/>
      <p:regular r:id="rId20"/>
      <p:bold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340">
          <p15:clr>
            <a:srgbClr val="EA4335"/>
          </p15:clr>
        </p15:guide>
        <p15:guide id="4" pos="5420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934">
          <p15:clr>
            <a:srgbClr val="EA433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711BB1-0605-4793-BEA0-0559BD494A59}">
  <a:tblStyle styleId="{7A711BB1-0605-4793-BEA0-0559BD494A5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  <p:guide pos="340"/>
        <p:guide pos="5420"/>
        <p:guide orient="horz" pos="340"/>
        <p:guide orient="horz" pos="29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ab8c1d4cb2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ab8c1d4cb2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f67480c12f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f67480c12f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b52db8a4c0_1_2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b52db8a4c0_1_2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b52db8a4c0_1_2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b52db8a4c0_1_2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6241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b52db8a4c0_1_2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b52db8a4c0_1_2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f67480c12f_0_1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f67480c12f_0_1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f67480c12f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f67480c12f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f67480c12f_0_2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f67480c12f_0_2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394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f67480c12f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f67480c12f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81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f67480c12f_0_2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f67480c12f_0_2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630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con títul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727400" y="740073"/>
            <a:ext cx="5689200" cy="25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172750" y="3669550"/>
            <a:ext cx="49470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l="831" r="83968"/>
          <a:stretch/>
        </p:blipFill>
        <p:spPr>
          <a:xfrm>
            <a:off x="-88950" y="-56000"/>
            <a:ext cx="1198500" cy="525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l="13398" r="71401"/>
          <a:stretch/>
        </p:blipFill>
        <p:spPr>
          <a:xfrm flipH="1">
            <a:off x="7945500" y="-83950"/>
            <a:ext cx="1198500" cy="525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-75675" y="-18625"/>
            <a:ext cx="1186800" cy="5239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8509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flipH="1">
            <a:off x="7938375" y="-48150"/>
            <a:ext cx="1158000" cy="5239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8509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41"/>
          <p:cNvPicPr preferRelativeResize="0"/>
          <p:nvPr/>
        </p:nvPicPr>
        <p:blipFill rotWithShape="1">
          <a:blip r:embed="rId2">
            <a:alphaModFix/>
          </a:blip>
          <a:srcRect t="14925" b="71462"/>
          <a:stretch/>
        </p:blipFill>
        <p:spPr>
          <a:xfrm>
            <a:off x="-88575" y="3993175"/>
            <a:ext cx="9543300" cy="130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1"/>
          <p:cNvSpPr/>
          <p:nvPr/>
        </p:nvSpPr>
        <p:spPr>
          <a:xfrm rot="-5400000">
            <a:off x="3924300" y="18025"/>
            <a:ext cx="1295400" cy="9245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8509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42"/>
          <p:cNvPicPr preferRelativeResize="0"/>
          <p:nvPr/>
        </p:nvPicPr>
        <p:blipFill rotWithShape="1">
          <a:blip r:embed="rId2">
            <a:alphaModFix/>
          </a:blip>
          <a:srcRect l="4744" r="81317"/>
          <a:stretch/>
        </p:blipFill>
        <p:spPr>
          <a:xfrm>
            <a:off x="8307100" y="-136475"/>
            <a:ext cx="1137000" cy="54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2"/>
          <p:cNvSpPr/>
          <p:nvPr/>
        </p:nvSpPr>
        <p:spPr>
          <a:xfrm flipH="1">
            <a:off x="8307100" y="-48150"/>
            <a:ext cx="1158000" cy="5239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8509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 rot="5400000">
            <a:off x="6197992" y="2250477"/>
            <a:ext cx="5434200" cy="6213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10800000">
            <a:off x="8604400" y="-156100"/>
            <a:ext cx="688200" cy="5444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8509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539250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1"/>
          </p:nvPr>
        </p:nvSpPr>
        <p:spPr>
          <a:xfrm>
            <a:off x="713225" y="1164232"/>
            <a:ext cx="7726800" cy="32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  <a:defRPr sz="11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body" idx="1"/>
          </p:nvPr>
        </p:nvSpPr>
        <p:spPr>
          <a:xfrm>
            <a:off x="5295625" y="2677450"/>
            <a:ext cx="2661900" cy="18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ONE_COLUMN_TEXT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title"/>
          </p:nvPr>
        </p:nvSpPr>
        <p:spPr>
          <a:xfrm>
            <a:off x="986125" y="3369040"/>
            <a:ext cx="3549300" cy="5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1"/>
          </p:nvPr>
        </p:nvSpPr>
        <p:spPr>
          <a:xfrm>
            <a:off x="746275" y="1416575"/>
            <a:ext cx="4029000" cy="17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2" name="Google Shape;92;p15"/>
          <p:cNvPicPr preferRelativeResize="0"/>
          <p:nvPr/>
        </p:nvPicPr>
        <p:blipFill rotWithShape="1">
          <a:blip r:embed="rId2">
            <a:alphaModFix/>
          </a:blip>
          <a:srcRect l="605" r="58506"/>
          <a:stretch/>
        </p:blipFill>
        <p:spPr>
          <a:xfrm>
            <a:off x="6001300" y="-56000"/>
            <a:ext cx="3224100" cy="52554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/>
          <p:nvPr/>
        </p:nvSpPr>
        <p:spPr>
          <a:xfrm flipH="1">
            <a:off x="6001300" y="-48150"/>
            <a:ext cx="3224100" cy="5239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8509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2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 rot="5400000">
            <a:off x="5268450" y="1332575"/>
            <a:ext cx="5434200" cy="24687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8"/>
          <p:cNvSpPr/>
          <p:nvPr/>
        </p:nvSpPr>
        <p:spPr>
          <a:xfrm rot="10800000">
            <a:off x="6751200" y="-150300"/>
            <a:ext cx="1673400" cy="5444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8509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subTitle" idx="1"/>
          </p:nvPr>
        </p:nvSpPr>
        <p:spPr>
          <a:xfrm>
            <a:off x="964772" y="1523638"/>
            <a:ext cx="3856800" cy="4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swald Medium"/>
              <a:buNone/>
              <a:defRPr sz="1800" b="1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subTitle" idx="2"/>
          </p:nvPr>
        </p:nvSpPr>
        <p:spPr>
          <a:xfrm>
            <a:off x="964772" y="1970288"/>
            <a:ext cx="44277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3"/>
          </p:nvPr>
        </p:nvSpPr>
        <p:spPr>
          <a:xfrm>
            <a:off x="964772" y="2512084"/>
            <a:ext cx="3856800" cy="4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swald Medium"/>
              <a:buNone/>
              <a:defRPr sz="1800" b="1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subTitle" idx="4"/>
          </p:nvPr>
        </p:nvSpPr>
        <p:spPr>
          <a:xfrm>
            <a:off x="964772" y="2958725"/>
            <a:ext cx="44277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subTitle" idx="5"/>
          </p:nvPr>
        </p:nvSpPr>
        <p:spPr>
          <a:xfrm>
            <a:off x="964772" y="3500513"/>
            <a:ext cx="3856800" cy="4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swald Medium"/>
              <a:buNone/>
              <a:defRPr sz="1800" b="1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Oswald Medium"/>
              <a:buNone/>
              <a:defRPr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6"/>
          </p:nvPr>
        </p:nvSpPr>
        <p:spPr>
          <a:xfrm>
            <a:off x="964772" y="3947163"/>
            <a:ext cx="44277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697802" y="539250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7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>
            <a:spLocks noGrp="1"/>
          </p:cNvSpPr>
          <p:nvPr>
            <p:ph type="title"/>
          </p:nvPr>
        </p:nvSpPr>
        <p:spPr>
          <a:xfrm>
            <a:off x="957248" y="1813798"/>
            <a:ext cx="1484100" cy="6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56" name="Google Shape;156;p22"/>
          <p:cNvSpPr txBox="1">
            <a:spLocks noGrp="1"/>
          </p:cNvSpPr>
          <p:nvPr>
            <p:ph type="subTitle" idx="1"/>
          </p:nvPr>
        </p:nvSpPr>
        <p:spPr>
          <a:xfrm>
            <a:off x="2492718" y="1752298"/>
            <a:ext cx="2052900" cy="750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title" idx="2"/>
          </p:nvPr>
        </p:nvSpPr>
        <p:spPr>
          <a:xfrm>
            <a:off x="4745075" y="1813798"/>
            <a:ext cx="1484100" cy="6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subTitle" idx="3"/>
          </p:nvPr>
        </p:nvSpPr>
        <p:spPr>
          <a:xfrm>
            <a:off x="6289797" y="1752298"/>
            <a:ext cx="2052900" cy="750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2"/>
          <p:cNvSpPr txBox="1">
            <a:spLocks noGrp="1"/>
          </p:cNvSpPr>
          <p:nvPr>
            <p:ph type="title" idx="4"/>
          </p:nvPr>
        </p:nvSpPr>
        <p:spPr>
          <a:xfrm>
            <a:off x="957248" y="3190773"/>
            <a:ext cx="14841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0" name="Google Shape;160;p22"/>
          <p:cNvSpPr txBox="1">
            <a:spLocks noGrp="1"/>
          </p:cNvSpPr>
          <p:nvPr>
            <p:ph type="subTitle" idx="5"/>
          </p:nvPr>
        </p:nvSpPr>
        <p:spPr>
          <a:xfrm>
            <a:off x="2492718" y="3120873"/>
            <a:ext cx="2052900" cy="750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2"/>
          <p:cNvSpPr txBox="1">
            <a:spLocks noGrp="1"/>
          </p:cNvSpPr>
          <p:nvPr>
            <p:ph type="title" idx="6"/>
          </p:nvPr>
        </p:nvSpPr>
        <p:spPr>
          <a:xfrm>
            <a:off x="4745075" y="3190773"/>
            <a:ext cx="14841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subTitle" idx="7"/>
          </p:nvPr>
        </p:nvSpPr>
        <p:spPr>
          <a:xfrm>
            <a:off x="6289797" y="3120873"/>
            <a:ext cx="2052900" cy="750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2">
            <a:alphaModFix/>
          </a:blip>
          <a:srcRect t="65952" b="20435"/>
          <a:stretch/>
        </p:blipFill>
        <p:spPr>
          <a:xfrm>
            <a:off x="-88575" y="4434925"/>
            <a:ext cx="9543300" cy="86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2"/>
          <p:cNvSpPr/>
          <p:nvPr/>
        </p:nvSpPr>
        <p:spPr>
          <a:xfrm rot="-5400000">
            <a:off x="4147475" y="241225"/>
            <a:ext cx="858300" cy="9245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8509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title" idx="8"/>
          </p:nvPr>
        </p:nvSpPr>
        <p:spPr>
          <a:xfrm>
            <a:off x="697802" y="539250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6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 txBox="1">
            <a:spLocks noGrp="1"/>
          </p:cNvSpPr>
          <p:nvPr>
            <p:ph type="subTitle" idx="1"/>
          </p:nvPr>
        </p:nvSpPr>
        <p:spPr>
          <a:xfrm>
            <a:off x="955358" y="1806400"/>
            <a:ext cx="3858900" cy="20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72" name="Google Shape;272;p34"/>
          <p:cNvPicPr preferRelativeResize="0"/>
          <p:nvPr/>
        </p:nvPicPr>
        <p:blipFill rotWithShape="1">
          <a:blip r:embed="rId2">
            <a:alphaModFix/>
          </a:blip>
          <a:srcRect l="37273" r="21838"/>
          <a:stretch/>
        </p:blipFill>
        <p:spPr>
          <a:xfrm rot="10800000" flipH="1">
            <a:off x="6001300" y="-56000"/>
            <a:ext cx="3224100" cy="525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4"/>
          <p:cNvSpPr/>
          <p:nvPr/>
        </p:nvSpPr>
        <p:spPr>
          <a:xfrm flipH="1">
            <a:off x="6001300" y="-48150"/>
            <a:ext cx="3224100" cy="5239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8509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/>
          <p:cNvSpPr txBox="1">
            <a:spLocks noGrp="1"/>
          </p:cNvSpPr>
          <p:nvPr>
            <p:ph type="title"/>
          </p:nvPr>
        </p:nvSpPr>
        <p:spPr>
          <a:xfrm>
            <a:off x="697802" y="539250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5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40"/>
          <p:cNvPicPr preferRelativeResize="0"/>
          <p:nvPr/>
        </p:nvPicPr>
        <p:blipFill rotWithShape="1">
          <a:blip r:embed="rId2">
            <a:alphaModFix/>
          </a:blip>
          <a:srcRect t="27622" b="58765"/>
          <a:stretch/>
        </p:blipFill>
        <p:spPr>
          <a:xfrm>
            <a:off x="-88575" y="4434925"/>
            <a:ext cx="9543300" cy="86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40"/>
          <p:cNvSpPr/>
          <p:nvPr/>
        </p:nvSpPr>
        <p:spPr>
          <a:xfrm rot="-5400000">
            <a:off x="4147775" y="240925"/>
            <a:ext cx="857700" cy="9245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8509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40"/>
          <p:cNvSpPr txBox="1">
            <a:spLocks noGrp="1"/>
          </p:cNvSpPr>
          <p:nvPr>
            <p:ph type="title"/>
          </p:nvPr>
        </p:nvSpPr>
        <p:spPr>
          <a:xfrm>
            <a:off x="697802" y="539250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xygen"/>
              <a:buNone/>
              <a:defRPr sz="3000" b="1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xygen"/>
              <a:buNone/>
              <a:defRPr sz="2800" b="1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xygen"/>
              <a:buNone/>
              <a:defRPr sz="2800" b="1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xygen"/>
              <a:buNone/>
              <a:defRPr sz="2800" b="1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xygen"/>
              <a:buNone/>
              <a:defRPr sz="2800" b="1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xygen"/>
              <a:buNone/>
              <a:defRPr sz="2800" b="1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xygen"/>
              <a:buNone/>
              <a:defRPr sz="2800" b="1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xygen"/>
              <a:buNone/>
              <a:defRPr sz="2800" b="1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xygen"/>
              <a:buNone/>
              <a:defRPr sz="2800" b="1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7" r:id="rId4"/>
    <p:sldLayoutId id="2147483661" r:id="rId5"/>
    <p:sldLayoutId id="2147483664" r:id="rId6"/>
    <p:sldLayoutId id="2147483668" r:id="rId7"/>
    <p:sldLayoutId id="2147483680" r:id="rId8"/>
    <p:sldLayoutId id="2147483686" r:id="rId9"/>
    <p:sldLayoutId id="2147483687" r:id="rId10"/>
    <p:sldLayoutId id="214748368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5"/>
          <p:cNvSpPr txBox="1">
            <a:spLocks noGrp="1"/>
          </p:cNvSpPr>
          <p:nvPr>
            <p:ph type="ctrTitle"/>
          </p:nvPr>
        </p:nvSpPr>
        <p:spPr>
          <a:xfrm>
            <a:off x="1727400" y="578749"/>
            <a:ext cx="5689200" cy="9498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800" dirty="0">
                <a:effectLst/>
              </a:rPr>
              <a:t>Aspek Manajemen Operasional </a:t>
            </a:r>
            <a:r>
              <a:rPr lang="id-ID" sz="2800" dirty="0"/>
              <a:t>Dalam Bisnis</a:t>
            </a:r>
            <a:endParaRPr lang="en-US" sz="2800" b="0" dirty="0">
              <a:solidFill>
                <a:srgbClr val="DE96C1"/>
              </a:solidFill>
            </a:endParaRPr>
          </a:p>
        </p:txBody>
      </p:sp>
      <p:sp>
        <p:nvSpPr>
          <p:cNvPr id="313" name="Google Shape;313;p45"/>
          <p:cNvSpPr txBox="1">
            <a:spLocks noGrp="1"/>
          </p:cNvSpPr>
          <p:nvPr>
            <p:ph type="subTitle" idx="1"/>
          </p:nvPr>
        </p:nvSpPr>
        <p:spPr>
          <a:xfrm>
            <a:off x="2098500" y="2220693"/>
            <a:ext cx="4947000" cy="17665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KELOMPOK 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>
              <a:solidFill>
                <a:srgbClr val="FFFFFF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rgbClr val="FFFFFF"/>
                </a:solidFill>
                <a:effectLst/>
              </a:rPr>
              <a:t>1. </a:t>
            </a:r>
            <a:r>
              <a:rPr lang="en-ID" dirty="0" err="1">
                <a:solidFill>
                  <a:srgbClr val="FFFFFF"/>
                </a:solidFill>
                <a:effectLst/>
              </a:rPr>
              <a:t>Damaiyanti</a:t>
            </a:r>
            <a:r>
              <a:rPr lang="en-ID" dirty="0">
                <a:solidFill>
                  <a:srgbClr val="FFFFFF"/>
                </a:solidFill>
                <a:effectLst/>
              </a:rPr>
              <a:t> (20210102096)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rgbClr val="FFFFFF"/>
                </a:solidFill>
                <a:effectLst/>
              </a:rPr>
              <a:t>2. </a:t>
            </a:r>
            <a:r>
              <a:rPr lang="en-ID" dirty="0" err="1">
                <a:solidFill>
                  <a:srgbClr val="FFFFFF"/>
                </a:solidFill>
                <a:effectLst/>
              </a:rPr>
              <a:t>Tahnia</a:t>
            </a:r>
            <a:r>
              <a:rPr lang="en-ID" dirty="0">
                <a:solidFill>
                  <a:srgbClr val="FFFFFF"/>
                </a:solidFill>
                <a:effectLst/>
              </a:rPr>
              <a:t> </a:t>
            </a:r>
            <a:r>
              <a:rPr lang="en-ID" dirty="0" err="1">
                <a:solidFill>
                  <a:srgbClr val="FFFFFF"/>
                </a:solidFill>
                <a:effectLst/>
              </a:rPr>
              <a:t>Anggun</a:t>
            </a:r>
            <a:r>
              <a:rPr lang="en-ID" dirty="0">
                <a:solidFill>
                  <a:srgbClr val="FFFFFF"/>
                </a:solidFill>
                <a:effectLst/>
              </a:rPr>
              <a:t> (20210102098)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rgbClr val="FFFFFF"/>
                </a:solidFill>
                <a:effectLst/>
              </a:rPr>
              <a:t>3. Zara </a:t>
            </a:r>
            <a:r>
              <a:rPr lang="en-ID" dirty="0" err="1">
                <a:solidFill>
                  <a:srgbClr val="FFFFFF"/>
                </a:solidFill>
                <a:effectLst/>
              </a:rPr>
              <a:t>Fadhilla</a:t>
            </a:r>
            <a:r>
              <a:rPr lang="en-ID" dirty="0">
                <a:solidFill>
                  <a:srgbClr val="FFFFFF"/>
                </a:solidFill>
                <a:effectLst/>
              </a:rPr>
              <a:t> Firdaus (20210102104)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rgbClr val="FFFFFF"/>
                </a:solidFill>
                <a:effectLst/>
              </a:rPr>
              <a:t>4. Dewi Puspita Sari (20210102109)</a:t>
            </a:r>
            <a:endParaRPr dirty="0"/>
          </a:p>
        </p:txBody>
      </p:sp>
      <p:cxnSp>
        <p:nvCxnSpPr>
          <p:cNvPr id="314" name="Google Shape;314;p45"/>
          <p:cNvCxnSpPr/>
          <p:nvPr/>
        </p:nvCxnSpPr>
        <p:spPr>
          <a:xfrm>
            <a:off x="2172675" y="1865972"/>
            <a:ext cx="4947000" cy="0"/>
          </a:xfrm>
          <a:prstGeom prst="straightConnector1">
            <a:avLst/>
          </a:prstGeom>
          <a:noFill/>
          <a:ln w="19050" cap="flat" cmpd="sng">
            <a:solidFill>
              <a:srgbClr val="DE96C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313;p45">
            <a:extLst>
              <a:ext uri="{FF2B5EF4-FFF2-40B4-BE49-F238E27FC236}">
                <a16:creationId xmlns:a16="http://schemas.microsoft.com/office/drawing/2014/main" id="{D26CD910-4D44-01E4-A534-3DCB1751A48C}"/>
              </a:ext>
            </a:extLst>
          </p:cNvPr>
          <p:cNvSpPr txBox="1">
            <a:spLocks/>
          </p:cNvSpPr>
          <p:nvPr/>
        </p:nvSpPr>
        <p:spPr>
          <a:xfrm>
            <a:off x="2172675" y="1426363"/>
            <a:ext cx="49470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 err="1"/>
              <a:t>Dosen</a:t>
            </a:r>
            <a:r>
              <a:rPr lang="en-US" dirty="0"/>
              <a:t> : </a:t>
            </a:r>
            <a:r>
              <a:rPr lang="en-US" dirty="0" err="1"/>
              <a:t>Cicilia</a:t>
            </a:r>
            <a:r>
              <a:rPr lang="en-US" dirty="0"/>
              <a:t> </a:t>
            </a:r>
            <a:r>
              <a:rPr lang="en-US" dirty="0" err="1"/>
              <a:t>Bangun</a:t>
            </a:r>
            <a:r>
              <a:rPr lang="en-US" dirty="0"/>
              <a:t>, ST., MT.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3"/>
          <p:cNvSpPr txBox="1">
            <a:spLocks noGrp="1"/>
          </p:cNvSpPr>
          <p:nvPr>
            <p:ph type="title"/>
          </p:nvPr>
        </p:nvSpPr>
        <p:spPr>
          <a:xfrm>
            <a:off x="376961" y="38303"/>
            <a:ext cx="557727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Proses Pengolahan Susu Sapi</a:t>
            </a:r>
            <a:endParaRPr dirty="0"/>
          </a:p>
        </p:txBody>
      </p:sp>
      <p:sp>
        <p:nvSpPr>
          <p:cNvPr id="412" name="Google Shape;412;p53"/>
          <p:cNvSpPr txBox="1">
            <a:spLocks noGrp="1"/>
          </p:cNvSpPr>
          <p:nvPr>
            <p:ph type="subTitle" idx="6"/>
          </p:nvPr>
        </p:nvSpPr>
        <p:spPr>
          <a:xfrm>
            <a:off x="446568" y="4750024"/>
            <a:ext cx="44277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/>
              <a:t>S</a:t>
            </a:r>
            <a:r>
              <a:rPr lang="en" dirty="0"/>
              <a:t>ource : </a:t>
            </a:r>
            <a:r>
              <a:rPr lang="en-ID" dirty="0"/>
              <a:t>https://www.youtube.com/watch?v=uyXKctU6wu8</a:t>
            </a:r>
            <a:endParaRPr dirty="0"/>
          </a:p>
        </p:txBody>
      </p:sp>
      <p:cxnSp>
        <p:nvCxnSpPr>
          <p:cNvPr id="413" name="Google Shape;413;p53"/>
          <p:cNvCxnSpPr>
            <a:cxnSpLocks/>
          </p:cNvCxnSpPr>
          <p:nvPr/>
        </p:nvCxnSpPr>
        <p:spPr>
          <a:xfrm>
            <a:off x="446568" y="534994"/>
            <a:ext cx="4427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" name="Proses Pembuatan Susu UHT Susu dalam kemasan - Animasi Hand Draw">
            <a:hlinkClick r:id="" action="ppaction://media"/>
            <a:extLst>
              <a:ext uri="{FF2B5EF4-FFF2-40B4-BE49-F238E27FC236}">
                <a16:creationId xmlns:a16="http://schemas.microsoft.com/office/drawing/2014/main" id="{E9F7213F-6658-297E-5E6D-34F9CEA1A5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0242" y="611003"/>
            <a:ext cx="8357189" cy="41872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38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6"/>
          <p:cNvSpPr/>
          <p:nvPr/>
        </p:nvSpPr>
        <p:spPr>
          <a:xfrm>
            <a:off x="-97250" y="-53475"/>
            <a:ext cx="9308700" cy="5264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000000">
                  <a:alpha val="8509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1" name="Google Shape;441;p56"/>
          <p:cNvSpPr txBox="1">
            <a:spLocks noGrp="1"/>
          </p:cNvSpPr>
          <p:nvPr>
            <p:ph type="body" idx="1"/>
          </p:nvPr>
        </p:nvSpPr>
        <p:spPr>
          <a:xfrm>
            <a:off x="2807606" y="1348380"/>
            <a:ext cx="2661900" cy="18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>
                    <a:lumMod val="10000"/>
                  </a:schemeClr>
                </a:solidFill>
              </a:rPr>
              <a:t>Terima kasih</a:t>
            </a:r>
            <a:endParaRPr dirty="0">
              <a:solidFill>
                <a:schemeClr val="tx2">
                  <a:lumMod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6"/>
          <p:cNvSpPr txBox="1">
            <a:spLocks noGrp="1"/>
          </p:cNvSpPr>
          <p:nvPr>
            <p:ph type="title"/>
          </p:nvPr>
        </p:nvSpPr>
        <p:spPr>
          <a:xfrm>
            <a:off x="628164" y="1049612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Manajemen Operasional</a:t>
            </a:r>
            <a:endParaRPr sz="3200" dirty="0"/>
          </a:p>
        </p:txBody>
      </p:sp>
      <p:sp>
        <p:nvSpPr>
          <p:cNvPr id="320" name="Google Shape;320;p46"/>
          <p:cNvSpPr txBox="1">
            <a:spLocks noGrp="1"/>
          </p:cNvSpPr>
          <p:nvPr>
            <p:ph type="subTitle" idx="1"/>
          </p:nvPr>
        </p:nvSpPr>
        <p:spPr>
          <a:xfrm>
            <a:off x="628164" y="2027281"/>
            <a:ext cx="7726800" cy="14939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543439"/>
              </a:buClr>
              <a:buSzPts val="1100"/>
              <a:buFont typeface="Arial"/>
              <a:buNone/>
            </a:pP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Serangkaian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proses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dalam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mengelola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sumber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daya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manusia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bahan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baku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mesin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dan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faktor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produksi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lainnya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menciptakan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jasa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kegiatan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mengubah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bentuk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menciptakan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menambah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manfaat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suatu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jasa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memenuhi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kebutuhan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manusia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”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6"/>
          <p:cNvSpPr txBox="1">
            <a:spLocks noGrp="1"/>
          </p:cNvSpPr>
          <p:nvPr>
            <p:ph type="title"/>
          </p:nvPr>
        </p:nvSpPr>
        <p:spPr>
          <a:xfrm>
            <a:off x="628164" y="401379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KONSEP IPO (Input, Process, Output)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EE65D2-7685-ABCC-7B33-085FBE06B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363" y="971411"/>
            <a:ext cx="6017274" cy="3200677"/>
          </a:xfrm>
          <a:prstGeom prst="rect">
            <a:avLst/>
          </a:prstGeom>
        </p:spPr>
      </p:pic>
      <p:sp>
        <p:nvSpPr>
          <p:cNvPr id="320" name="Google Shape;320;p46"/>
          <p:cNvSpPr txBox="1">
            <a:spLocks noGrp="1"/>
          </p:cNvSpPr>
          <p:nvPr>
            <p:ph type="subTitle" idx="1"/>
          </p:nvPr>
        </p:nvSpPr>
        <p:spPr>
          <a:xfrm>
            <a:off x="628164" y="1143847"/>
            <a:ext cx="7726800" cy="35982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543439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0590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463B0-6A78-2DF5-56CE-C2E02C450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691" y="116958"/>
            <a:ext cx="8502374" cy="47740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90"/>
          <p:cNvSpPr txBox="1">
            <a:spLocks noGrp="1"/>
          </p:cNvSpPr>
          <p:nvPr>
            <p:ph type="title"/>
          </p:nvPr>
        </p:nvSpPr>
        <p:spPr>
          <a:xfrm>
            <a:off x="697802" y="539250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Fungsi M</a:t>
            </a:r>
            <a:r>
              <a:rPr lang="en-ID" dirty="0"/>
              <a:t>a</a:t>
            </a:r>
            <a:r>
              <a:rPr lang="en" dirty="0"/>
              <a:t>najemen Operasional</a:t>
            </a:r>
            <a:endParaRPr dirty="0"/>
          </a:p>
        </p:txBody>
      </p:sp>
      <p:sp>
        <p:nvSpPr>
          <p:cNvPr id="1061" name="Google Shape;1061;p90"/>
          <p:cNvSpPr/>
          <p:nvPr/>
        </p:nvSpPr>
        <p:spPr>
          <a:xfrm>
            <a:off x="913255" y="2131158"/>
            <a:ext cx="1717804" cy="1564528"/>
          </a:xfrm>
          <a:custGeom>
            <a:avLst/>
            <a:gdLst/>
            <a:ahLst/>
            <a:cxnLst/>
            <a:rect l="l" t="t" r="r" b="b"/>
            <a:pathLst>
              <a:path w="6283" h="3553" extrusionOk="0">
                <a:moveTo>
                  <a:pt x="1" y="1"/>
                </a:moveTo>
                <a:lnTo>
                  <a:pt x="927" y="1776"/>
                </a:lnTo>
                <a:lnTo>
                  <a:pt x="1" y="3553"/>
                </a:lnTo>
                <a:lnTo>
                  <a:pt x="5328" y="3553"/>
                </a:lnTo>
                <a:lnTo>
                  <a:pt x="6282" y="1776"/>
                </a:lnTo>
                <a:lnTo>
                  <a:pt x="5328" y="1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90"/>
          <p:cNvSpPr/>
          <p:nvPr/>
        </p:nvSpPr>
        <p:spPr>
          <a:xfrm>
            <a:off x="2713150" y="2113970"/>
            <a:ext cx="1718350" cy="1564528"/>
          </a:xfrm>
          <a:custGeom>
            <a:avLst/>
            <a:gdLst/>
            <a:ahLst/>
            <a:cxnLst/>
            <a:rect l="l" t="t" r="r" b="b"/>
            <a:pathLst>
              <a:path w="6285" h="3553" extrusionOk="0">
                <a:moveTo>
                  <a:pt x="1" y="1"/>
                </a:moveTo>
                <a:lnTo>
                  <a:pt x="955" y="1776"/>
                </a:lnTo>
                <a:lnTo>
                  <a:pt x="1" y="3553"/>
                </a:lnTo>
                <a:lnTo>
                  <a:pt x="5330" y="3553"/>
                </a:lnTo>
                <a:lnTo>
                  <a:pt x="6284" y="1776"/>
                </a:lnTo>
                <a:lnTo>
                  <a:pt x="5330" y="1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90"/>
          <p:cNvSpPr/>
          <p:nvPr/>
        </p:nvSpPr>
        <p:spPr>
          <a:xfrm>
            <a:off x="4529469" y="2089901"/>
            <a:ext cx="1668069" cy="1564528"/>
          </a:xfrm>
          <a:custGeom>
            <a:avLst/>
            <a:gdLst/>
            <a:ahLst/>
            <a:cxnLst/>
            <a:rect l="l" t="t" r="r" b="b"/>
            <a:pathLst>
              <a:path w="6282" h="3553" extrusionOk="0">
                <a:moveTo>
                  <a:pt x="0" y="1"/>
                </a:moveTo>
                <a:lnTo>
                  <a:pt x="954" y="1776"/>
                </a:lnTo>
                <a:lnTo>
                  <a:pt x="0" y="3553"/>
                </a:lnTo>
                <a:lnTo>
                  <a:pt x="5327" y="3553"/>
                </a:lnTo>
                <a:lnTo>
                  <a:pt x="6282" y="1776"/>
                </a:lnTo>
                <a:lnTo>
                  <a:pt x="5327" y="1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90"/>
          <p:cNvSpPr/>
          <p:nvPr/>
        </p:nvSpPr>
        <p:spPr>
          <a:xfrm>
            <a:off x="6342579" y="2089901"/>
            <a:ext cx="1718350" cy="1564528"/>
          </a:xfrm>
          <a:custGeom>
            <a:avLst/>
            <a:gdLst/>
            <a:ahLst/>
            <a:cxnLst/>
            <a:rect l="l" t="t" r="r" b="b"/>
            <a:pathLst>
              <a:path w="6285" h="3553" extrusionOk="0">
                <a:moveTo>
                  <a:pt x="0" y="1"/>
                </a:moveTo>
                <a:lnTo>
                  <a:pt x="955" y="1776"/>
                </a:lnTo>
                <a:lnTo>
                  <a:pt x="0" y="3553"/>
                </a:lnTo>
                <a:lnTo>
                  <a:pt x="5330" y="3553"/>
                </a:lnTo>
                <a:lnTo>
                  <a:pt x="6284" y="1776"/>
                </a:lnTo>
                <a:lnTo>
                  <a:pt x="5330" y="1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90"/>
          <p:cNvSpPr txBox="1"/>
          <p:nvPr/>
        </p:nvSpPr>
        <p:spPr>
          <a:xfrm>
            <a:off x="798002" y="1529770"/>
            <a:ext cx="1689623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PERENCANAAN</a:t>
            </a:r>
            <a:endParaRPr sz="1200" b="1" dirty="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067" name="Google Shape;1067;p90"/>
          <p:cNvSpPr txBox="1"/>
          <p:nvPr/>
        </p:nvSpPr>
        <p:spPr>
          <a:xfrm>
            <a:off x="2547779" y="1529770"/>
            <a:ext cx="1780519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PENGORGANISASIAN</a:t>
            </a:r>
            <a:endParaRPr sz="1200" b="1" dirty="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068" name="Google Shape;1068;p90"/>
          <p:cNvSpPr txBox="1"/>
          <p:nvPr/>
        </p:nvSpPr>
        <p:spPr>
          <a:xfrm>
            <a:off x="4529469" y="1529770"/>
            <a:ext cx="14985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PENELAAH</a:t>
            </a:r>
            <a:endParaRPr sz="1200" b="1" dirty="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069" name="Google Shape;1069;p90"/>
          <p:cNvSpPr txBox="1"/>
          <p:nvPr/>
        </p:nvSpPr>
        <p:spPr>
          <a:xfrm>
            <a:off x="6342579" y="1529770"/>
            <a:ext cx="14985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PENGAWASAN</a:t>
            </a:r>
            <a:endParaRPr sz="1200" b="1" dirty="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071" name="Google Shape;1071;p90"/>
          <p:cNvSpPr/>
          <p:nvPr/>
        </p:nvSpPr>
        <p:spPr>
          <a:xfrm>
            <a:off x="5086062" y="2614136"/>
            <a:ext cx="533701" cy="514753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2" name="Google Shape;1072;p90"/>
          <p:cNvGrpSpPr/>
          <p:nvPr/>
        </p:nvGrpSpPr>
        <p:grpSpPr>
          <a:xfrm>
            <a:off x="1502775" y="2621012"/>
            <a:ext cx="533716" cy="530847"/>
            <a:chOff x="-6329100" y="3632100"/>
            <a:chExt cx="293025" cy="291450"/>
          </a:xfrm>
        </p:grpSpPr>
        <p:sp>
          <p:nvSpPr>
            <p:cNvPr id="1073" name="Google Shape;1073;p90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90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90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90"/>
          <p:cNvGrpSpPr/>
          <p:nvPr/>
        </p:nvGrpSpPr>
        <p:grpSpPr>
          <a:xfrm>
            <a:off x="7004248" y="2567894"/>
            <a:ext cx="533704" cy="533658"/>
            <a:chOff x="-4478975" y="3251700"/>
            <a:chExt cx="293825" cy="293800"/>
          </a:xfrm>
        </p:grpSpPr>
        <p:sp>
          <p:nvSpPr>
            <p:cNvPr id="1077" name="Google Shape;1077;p90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90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90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90"/>
          <p:cNvGrpSpPr/>
          <p:nvPr/>
        </p:nvGrpSpPr>
        <p:grpSpPr>
          <a:xfrm>
            <a:off x="3319102" y="2643003"/>
            <a:ext cx="533708" cy="525964"/>
            <a:chOff x="-5254775" y="3631325"/>
            <a:chExt cx="296950" cy="292625"/>
          </a:xfrm>
        </p:grpSpPr>
        <p:sp>
          <p:nvSpPr>
            <p:cNvPr id="1087" name="Google Shape;1087;p90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90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90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90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90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90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90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6" grpId="0"/>
      <p:bldP spid="1067" grpId="0"/>
      <p:bldP spid="1068" grpId="0"/>
      <p:bldP spid="106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9"/>
          <p:cNvSpPr txBox="1">
            <a:spLocks noGrp="1"/>
          </p:cNvSpPr>
          <p:nvPr>
            <p:ph type="title" idx="8"/>
          </p:nvPr>
        </p:nvSpPr>
        <p:spPr>
          <a:xfrm>
            <a:off x="706402" y="414330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Tujuan Manajemen Operasi</a:t>
            </a:r>
            <a:endParaRPr dirty="0"/>
          </a:p>
        </p:txBody>
      </p:sp>
      <p:sp>
        <p:nvSpPr>
          <p:cNvPr id="464" name="Google Shape;464;p59"/>
          <p:cNvSpPr txBox="1">
            <a:spLocks noGrp="1"/>
          </p:cNvSpPr>
          <p:nvPr>
            <p:ph type="title"/>
          </p:nvPr>
        </p:nvSpPr>
        <p:spPr>
          <a:xfrm>
            <a:off x="968131" y="1500148"/>
            <a:ext cx="3259907" cy="6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 err="1">
                <a:solidFill>
                  <a:schemeClr val="lt1"/>
                </a:solidFill>
              </a:rPr>
              <a:t>Mengarahkan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perusahaan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untuk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menghasilkan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keluaran</a:t>
            </a:r>
            <a:r>
              <a:rPr lang="en-ID" sz="1200" dirty="0">
                <a:solidFill>
                  <a:schemeClr val="lt1"/>
                </a:solidFill>
              </a:rPr>
              <a:t> yang </a:t>
            </a:r>
            <a:r>
              <a:rPr lang="en-ID" sz="1200" dirty="0" err="1">
                <a:solidFill>
                  <a:schemeClr val="lt1"/>
                </a:solidFill>
              </a:rPr>
              <a:t>sesuai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dengan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tujuan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perusahaan</a:t>
            </a:r>
            <a:endParaRPr lang="en-ID" sz="1200" dirty="0"/>
          </a:p>
        </p:txBody>
      </p:sp>
      <p:sp>
        <p:nvSpPr>
          <p:cNvPr id="466" name="Google Shape;466;p59"/>
          <p:cNvSpPr txBox="1">
            <a:spLocks noGrp="1"/>
          </p:cNvSpPr>
          <p:nvPr>
            <p:ph type="title" idx="2"/>
          </p:nvPr>
        </p:nvSpPr>
        <p:spPr>
          <a:xfrm>
            <a:off x="4750693" y="1454162"/>
            <a:ext cx="3202689" cy="6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Mengarahkan perusahaan untuk dapat menjadi pemenang dalam setiap usaha</a:t>
            </a:r>
            <a:endParaRPr sz="1200" dirty="0"/>
          </a:p>
        </p:txBody>
      </p:sp>
      <p:sp>
        <p:nvSpPr>
          <p:cNvPr id="467" name="Google Shape;467;p59"/>
          <p:cNvSpPr txBox="1">
            <a:spLocks noGrp="1"/>
          </p:cNvSpPr>
          <p:nvPr>
            <p:ph type="subTitle" idx="3"/>
          </p:nvPr>
        </p:nvSpPr>
        <p:spPr>
          <a:xfrm>
            <a:off x="4750693" y="2261918"/>
            <a:ext cx="3135180" cy="7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Oxygen" panose="02000503000000000000" pitchFamily="2" charset="0"/>
              </a:rPr>
              <a:t>Mengarahkan perusahaan agar output yang dihasilkan semakin diminati konsumen dan masyarakat</a:t>
            </a:r>
            <a:endParaRPr b="1" dirty="0">
              <a:latin typeface="Oxygen" panose="02000503000000000000" pitchFamily="2" charset="0"/>
            </a:endParaRPr>
          </a:p>
        </p:txBody>
      </p:sp>
      <p:sp>
        <p:nvSpPr>
          <p:cNvPr id="468" name="Google Shape;468;p59"/>
          <p:cNvSpPr txBox="1">
            <a:spLocks noGrp="1"/>
          </p:cNvSpPr>
          <p:nvPr>
            <p:ph type="title" idx="4"/>
          </p:nvPr>
        </p:nvSpPr>
        <p:spPr>
          <a:xfrm>
            <a:off x="997942" y="3090744"/>
            <a:ext cx="3338511" cy="6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Mengarahkan perusahaan agar mampu menghasilkan nilai tambah atau manfaat dan keuntungan besar</a:t>
            </a:r>
            <a:endParaRPr sz="1200" dirty="0"/>
          </a:p>
        </p:txBody>
      </p:sp>
      <p:cxnSp>
        <p:nvCxnSpPr>
          <p:cNvPr id="472" name="Google Shape;472;p59"/>
          <p:cNvCxnSpPr>
            <a:cxnSpLocks/>
          </p:cNvCxnSpPr>
          <p:nvPr/>
        </p:nvCxnSpPr>
        <p:spPr>
          <a:xfrm>
            <a:off x="888869" y="1148704"/>
            <a:ext cx="0" cy="285598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59"/>
          <p:cNvCxnSpPr>
            <a:cxnSpLocks/>
          </p:cNvCxnSpPr>
          <p:nvPr/>
        </p:nvCxnSpPr>
        <p:spPr>
          <a:xfrm>
            <a:off x="4654232" y="1269448"/>
            <a:ext cx="17200" cy="2735241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464;p59">
            <a:extLst>
              <a:ext uri="{FF2B5EF4-FFF2-40B4-BE49-F238E27FC236}">
                <a16:creationId xmlns:a16="http://schemas.microsoft.com/office/drawing/2014/main" id="{ED1CE4E4-7824-1CEB-897F-43CDA86F8166}"/>
              </a:ext>
            </a:extLst>
          </p:cNvPr>
          <p:cNvSpPr txBox="1">
            <a:spLocks/>
          </p:cNvSpPr>
          <p:nvPr/>
        </p:nvSpPr>
        <p:spPr>
          <a:xfrm>
            <a:off x="968131" y="2295446"/>
            <a:ext cx="3398134" cy="6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just"/>
            <a:r>
              <a:rPr lang="en-ID" sz="1200" dirty="0" err="1">
                <a:solidFill>
                  <a:schemeClr val="lt1"/>
                </a:solidFill>
              </a:rPr>
              <a:t>Mengarahkan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perusahaan</a:t>
            </a:r>
            <a:r>
              <a:rPr lang="en-ID" sz="1200" dirty="0">
                <a:solidFill>
                  <a:schemeClr val="lt1"/>
                </a:solidFill>
              </a:rPr>
              <a:t> agar </a:t>
            </a:r>
            <a:r>
              <a:rPr lang="en-ID" sz="1200" dirty="0" err="1">
                <a:solidFill>
                  <a:schemeClr val="lt1"/>
                </a:solidFill>
              </a:rPr>
              <a:t>dapat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menghasilkan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keluaran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secara</a:t>
            </a:r>
            <a:r>
              <a:rPr lang="en-ID" sz="1200" dirty="0">
                <a:solidFill>
                  <a:schemeClr val="lt1"/>
                </a:solidFill>
              </a:rPr>
              <a:t> </a:t>
            </a:r>
            <a:r>
              <a:rPr lang="en-ID" sz="1200" dirty="0" err="1">
                <a:solidFill>
                  <a:schemeClr val="lt1"/>
                </a:solidFill>
              </a:rPr>
              <a:t>efisien</a:t>
            </a:r>
            <a:endParaRPr lang="en-ID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4;p59">
            <a:extLst>
              <a:ext uri="{FF2B5EF4-FFF2-40B4-BE49-F238E27FC236}">
                <a16:creationId xmlns:a16="http://schemas.microsoft.com/office/drawing/2014/main" id="{7BAD39A2-C707-50AE-42D4-7BEEA2B1A44A}"/>
              </a:ext>
            </a:extLst>
          </p:cNvPr>
          <p:cNvSpPr txBox="1">
            <a:spLocks/>
          </p:cNvSpPr>
          <p:nvPr/>
        </p:nvSpPr>
        <p:spPr>
          <a:xfrm rot="16200000">
            <a:off x="-2169053" y="2169053"/>
            <a:ext cx="4965405" cy="6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ctr"/>
            <a:r>
              <a:rPr lang="en-ID" dirty="0" err="1">
                <a:solidFill>
                  <a:schemeClr val="lt1"/>
                </a:solidFill>
              </a:rPr>
              <a:t>Aspek</a:t>
            </a:r>
            <a:r>
              <a:rPr lang="en-ID" dirty="0">
                <a:solidFill>
                  <a:schemeClr val="lt1"/>
                </a:solidFill>
              </a:rPr>
              <a:t> –</a:t>
            </a:r>
            <a:r>
              <a:rPr lang="en-ID" dirty="0" err="1">
                <a:solidFill>
                  <a:schemeClr val="lt1"/>
                </a:solidFill>
              </a:rPr>
              <a:t>Aspek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Manajemen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Operasional</a:t>
            </a:r>
            <a:endParaRPr lang="en-ID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9A9B05C-BD02-AB9F-DB42-CBA4E7A8AA12}"/>
              </a:ext>
            </a:extLst>
          </p:cNvPr>
          <p:cNvCxnSpPr/>
          <p:nvPr/>
        </p:nvCxnSpPr>
        <p:spPr>
          <a:xfrm>
            <a:off x="584791" y="0"/>
            <a:ext cx="0" cy="5143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464;p59">
            <a:extLst>
              <a:ext uri="{FF2B5EF4-FFF2-40B4-BE49-F238E27FC236}">
                <a16:creationId xmlns:a16="http://schemas.microsoft.com/office/drawing/2014/main" id="{4CB2072B-B8BE-A262-F0BF-9B432B16A041}"/>
              </a:ext>
            </a:extLst>
          </p:cNvPr>
          <p:cNvSpPr txBox="1">
            <a:spLocks/>
          </p:cNvSpPr>
          <p:nvPr/>
        </p:nvSpPr>
        <p:spPr>
          <a:xfrm>
            <a:off x="786088" y="358117"/>
            <a:ext cx="3658320" cy="136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just"/>
            <a:r>
              <a:rPr lang="en-US" sz="1600" dirty="0">
                <a:solidFill>
                  <a:schemeClr val="bg2"/>
                </a:solidFill>
              </a:rPr>
              <a:t>1</a:t>
            </a:r>
            <a:r>
              <a:rPr lang="en-ID" sz="1600" dirty="0">
                <a:solidFill>
                  <a:schemeClr val="bg2"/>
                </a:solidFill>
              </a:rPr>
              <a:t>. </a:t>
            </a:r>
            <a:r>
              <a:rPr lang="en-ID" sz="1600" dirty="0" err="1">
                <a:solidFill>
                  <a:schemeClr val="bg2"/>
                </a:solidFill>
              </a:rPr>
              <a:t>Perancangan</a:t>
            </a:r>
            <a:r>
              <a:rPr lang="en-ID" sz="1600" dirty="0">
                <a:solidFill>
                  <a:schemeClr val="bg2"/>
                </a:solidFill>
              </a:rPr>
              <a:t> </a:t>
            </a:r>
            <a:r>
              <a:rPr lang="en-ID" sz="1600" dirty="0" err="1">
                <a:solidFill>
                  <a:schemeClr val="bg2"/>
                </a:solidFill>
              </a:rPr>
              <a:t>Barang</a:t>
            </a:r>
            <a:r>
              <a:rPr lang="en-ID" sz="1600" dirty="0">
                <a:solidFill>
                  <a:schemeClr val="bg2"/>
                </a:solidFill>
              </a:rPr>
              <a:t> dan Jasa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Menentukan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anggaran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biaya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barang</a:t>
            </a:r>
            <a:r>
              <a:rPr lang="en-ID" sz="1200" dirty="0">
                <a:solidFill>
                  <a:schemeClr val="accent6"/>
                </a:solidFill>
              </a:rPr>
              <a:t>/</a:t>
            </a:r>
            <a:r>
              <a:rPr lang="en-ID" sz="1200" dirty="0" err="1">
                <a:solidFill>
                  <a:schemeClr val="accent6"/>
                </a:solidFill>
              </a:rPr>
              <a:t>jasa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Memutuskan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desain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barang</a:t>
            </a:r>
            <a:r>
              <a:rPr lang="en-ID" sz="1200" dirty="0">
                <a:solidFill>
                  <a:schemeClr val="accent6"/>
                </a:solidFill>
              </a:rPr>
              <a:t>/</a:t>
            </a:r>
            <a:r>
              <a:rPr lang="en-ID" sz="1200" dirty="0" err="1">
                <a:solidFill>
                  <a:schemeClr val="accent6"/>
                </a:solidFill>
              </a:rPr>
              <a:t>jasa</a:t>
            </a:r>
            <a:r>
              <a:rPr lang="en-ID" sz="1200" dirty="0">
                <a:solidFill>
                  <a:schemeClr val="accent6"/>
                </a:solidFill>
              </a:rPr>
              <a:t>, </a:t>
            </a:r>
            <a:r>
              <a:rPr lang="en-ID" sz="1200" dirty="0" err="1">
                <a:solidFill>
                  <a:schemeClr val="accent6"/>
                </a:solidFill>
              </a:rPr>
              <a:t>bahan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baku</a:t>
            </a:r>
            <a:r>
              <a:rPr lang="en-ID" sz="1200" dirty="0">
                <a:solidFill>
                  <a:schemeClr val="accent6"/>
                </a:solidFill>
              </a:rPr>
              <a:t> &amp; </a:t>
            </a:r>
            <a:r>
              <a:rPr lang="en-ID" sz="1200" dirty="0" err="1">
                <a:solidFill>
                  <a:schemeClr val="accent6"/>
                </a:solidFill>
              </a:rPr>
              <a:t>penolong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yg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akan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digunakan</a:t>
            </a:r>
            <a:r>
              <a:rPr lang="en-ID" sz="1200" dirty="0">
                <a:solidFill>
                  <a:schemeClr val="accent6"/>
                </a:solidFill>
              </a:rPr>
              <a:t>,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Membuat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rencana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pengembangan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barang</a:t>
            </a:r>
            <a:r>
              <a:rPr lang="en-ID" sz="1200" dirty="0">
                <a:solidFill>
                  <a:schemeClr val="accent6"/>
                </a:solidFill>
              </a:rPr>
              <a:t>/</a:t>
            </a:r>
            <a:r>
              <a:rPr lang="en-ID" sz="1200" dirty="0" err="1">
                <a:solidFill>
                  <a:schemeClr val="accent6"/>
                </a:solidFill>
              </a:rPr>
              <a:t>jasa</a:t>
            </a:r>
            <a:r>
              <a:rPr lang="en-ID" sz="1200" dirty="0">
                <a:solidFill>
                  <a:schemeClr val="accent6"/>
                </a:solidFill>
              </a:rPr>
              <a:t> (</a:t>
            </a:r>
            <a:r>
              <a:rPr lang="en-ID" sz="1200" dirty="0" err="1">
                <a:solidFill>
                  <a:schemeClr val="accent6"/>
                </a:solidFill>
              </a:rPr>
              <a:t>inovasi</a:t>
            </a:r>
            <a:r>
              <a:rPr lang="en-ID" sz="1200" dirty="0">
                <a:solidFill>
                  <a:schemeClr val="accent6"/>
                </a:solidFill>
              </a:rPr>
              <a:t>)</a:t>
            </a:r>
          </a:p>
        </p:txBody>
      </p:sp>
      <p:sp>
        <p:nvSpPr>
          <p:cNvPr id="7" name="Google Shape;464;p59">
            <a:extLst>
              <a:ext uri="{FF2B5EF4-FFF2-40B4-BE49-F238E27FC236}">
                <a16:creationId xmlns:a16="http://schemas.microsoft.com/office/drawing/2014/main" id="{1D3BCF63-F832-C7DA-3FF6-76916554636C}"/>
              </a:ext>
            </a:extLst>
          </p:cNvPr>
          <p:cNvSpPr txBox="1">
            <a:spLocks/>
          </p:cNvSpPr>
          <p:nvPr/>
        </p:nvSpPr>
        <p:spPr>
          <a:xfrm>
            <a:off x="786087" y="3200766"/>
            <a:ext cx="3793724" cy="1725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just"/>
            <a:r>
              <a:rPr lang="en-ID" sz="1200" dirty="0">
                <a:solidFill>
                  <a:schemeClr val="bg2"/>
                </a:solidFill>
              </a:rPr>
              <a:t>3. </a:t>
            </a:r>
            <a:r>
              <a:rPr lang="en-ID" sz="1600" dirty="0" err="1">
                <a:solidFill>
                  <a:schemeClr val="bg2"/>
                </a:solidFill>
              </a:rPr>
              <a:t>Perancangan</a:t>
            </a:r>
            <a:r>
              <a:rPr lang="en-ID" sz="1600" dirty="0">
                <a:solidFill>
                  <a:schemeClr val="bg2"/>
                </a:solidFill>
              </a:rPr>
              <a:t> Proses dan </a:t>
            </a:r>
            <a:r>
              <a:rPr lang="en-ID" sz="1600" dirty="0" err="1">
                <a:solidFill>
                  <a:schemeClr val="bg2"/>
                </a:solidFill>
              </a:rPr>
              <a:t>Kapasitas</a:t>
            </a:r>
            <a:endParaRPr lang="en-ID" sz="1600" dirty="0">
              <a:solidFill>
                <a:schemeClr val="bg2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Berkaitan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dengan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jenis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produksi</a:t>
            </a:r>
            <a:r>
              <a:rPr lang="en-ID" sz="1200" dirty="0">
                <a:solidFill>
                  <a:schemeClr val="accent6"/>
                </a:solidFill>
              </a:rPr>
              <a:t> (</a:t>
            </a:r>
            <a:r>
              <a:rPr lang="en-ID" sz="1200" dirty="0" err="1">
                <a:solidFill>
                  <a:schemeClr val="accent6"/>
                </a:solidFill>
              </a:rPr>
              <a:t>berdasarkan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pesanan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atau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massal</a:t>
            </a:r>
            <a:r>
              <a:rPr lang="en-ID" sz="1200" dirty="0">
                <a:solidFill>
                  <a:schemeClr val="accent6"/>
                </a:solidFill>
              </a:rPr>
              <a:t>)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Mengatur</a:t>
            </a:r>
            <a:r>
              <a:rPr lang="en-ID" sz="1200" dirty="0">
                <a:solidFill>
                  <a:schemeClr val="accent6"/>
                </a:solidFill>
              </a:rPr>
              <a:t> shift </a:t>
            </a:r>
            <a:r>
              <a:rPr lang="en-ID" sz="1200" dirty="0" err="1">
                <a:solidFill>
                  <a:schemeClr val="accent6"/>
                </a:solidFill>
              </a:rPr>
              <a:t>kerja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Perencanaan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pembelian</a:t>
            </a:r>
            <a:r>
              <a:rPr lang="en-ID" sz="1200" dirty="0">
                <a:solidFill>
                  <a:schemeClr val="accent6"/>
                </a:solidFill>
              </a:rPr>
              <a:t> dan </a:t>
            </a:r>
            <a:r>
              <a:rPr lang="en-ID" sz="1200" dirty="0" err="1">
                <a:solidFill>
                  <a:schemeClr val="accent6"/>
                </a:solidFill>
              </a:rPr>
              <a:t>penggunaan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bahan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baku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n-ID" sz="1200" dirty="0">
              <a:solidFill>
                <a:schemeClr val="lt1"/>
              </a:solidFill>
            </a:endParaRPr>
          </a:p>
          <a:p>
            <a:pPr algn="just"/>
            <a:endParaRPr lang="en-ID" sz="1200" dirty="0"/>
          </a:p>
        </p:txBody>
      </p:sp>
      <p:sp>
        <p:nvSpPr>
          <p:cNvPr id="8" name="Google Shape;464;p59">
            <a:extLst>
              <a:ext uri="{FF2B5EF4-FFF2-40B4-BE49-F238E27FC236}">
                <a16:creationId xmlns:a16="http://schemas.microsoft.com/office/drawing/2014/main" id="{5EC69A9B-64A2-02F0-32D5-53994D003FAB}"/>
              </a:ext>
            </a:extLst>
          </p:cNvPr>
          <p:cNvSpPr txBox="1">
            <a:spLocks/>
          </p:cNvSpPr>
          <p:nvPr/>
        </p:nvSpPr>
        <p:spPr>
          <a:xfrm>
            <a:off x="786087" y="1966697"/>
            <a:ext cx="3658321" cy="103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just"/>
            <a:r>
              <a:rPr lang="en-ID" sz="1600" dirty="0">
                <a:solidFill>
                  <a:schemeClr val="bg2"/>
                </a:solidFill>
              </a:rPr>
              <a:t>2. </a:t>
            </a:r>
            <a:r>
              <a:rPr lang="en-ID" sz="1600" dirty="0" err="1">
                <a:solidFill>
                  <a:schemeClr val="bg2"/>
                </a:solidFill>
              </a:rPr>
              <a:t>Kualitas</a:t>
            </a:r>
            <a:r>
              <a:rPr lang="en-ID" sz="1600" dirty="0">
                <a:solidFill>
                  <a:schemeClr val="bg2"/>
                </a:solidFill>
              </a:rPr>
              <a:t> (</a:t>
            </a:r>
            <a:r>
              <a:rPr lang="en-ID" sz="1600" dirty="0" err="1">
                <a:solidFill>
                  <a:schemeClr val="bg2"/>
                </a:solidFill>
              </a:rPr>
              <a:t>sesuai</a:t>
            </a:r>
            <a:r>
              <a:rPr lang="en-ID" sz="1600" dirty="0">
                <a:solidFill>
                  <a:schemeClr val="bg2"/>
                </a:solidFill>
              </a:rPr>
              <a:t> SOP)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Pemakaian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tahan</a:t>
            </a:r>
            <a:r>
              <a:rPr lang="en-ID" sz="1200" dirty="0">
                <a:solidFill>
                  <a:schemeClr val="accent6"/>
                </a:solidFill>
              </a:rPr>
              <a:t> lama (</a:t>
            </a:r>
            <a:r>
              <a:rPr lang="en-ID" sz="1200" dirty="0" err="1">
                <a:solidFill>
                  <a:schemeClr val="accent6"/>
                </a:solidFill>
              </a:rPr>
              <a:t>awet</a:t>
            </a:r>
            <a:r>
              <a:rPr lang="en-ID" sz="1200" dirty="0">
                <a:solidFill>
                  <a:schemeClr val="accent6"/>
                </a:solidFill>
              </a:rPr>
              <a:t>)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Mudah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digunakan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Mudah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diperbaiki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Handal</a:t>
            </a:r>
            <a:r>
              <a:rPr lang="en-ID" sz="1200" dirty="0">
                <a:solidFill>
                  <a:schemeClr val="accent6"/>
                </a:solidFill>
              </a:rPr>
              <a:t> dan </a:t>
            </a:r>
            <a:r>
              <a:rPr lang="en-ID" sz="1200" dirty="0" err="1">
                <a:solidFill>
                  <a:schemeClr val="accent6"/>
                </a:solidFill>
              </a:rPr>
              <a:t>tepat</a:t>
            </a:r>
            <a:endParaRPr lang="en-ID" sz="1200" dirty="0">
              <a:solidFill>
                <a:schemeClr val="accent6"/>
              </a:solidFill>
            </a:endParaRPr>
          </a:p>
          <a:p>
            <a:pPr algn="just"/>
            <a:endParaRPr lang="en-ID" sz="1200" dirty="0"/>
          </a:p>
        </p:txBody>
      </p:sp>
      <p:sp>
        <p:nvSpPr>
          <p:cNvPr id="9" name="Google Shape;464;p59">
            <a:extLst>
              <a:ext uri="{FF2B5EF4-FFF2-40B4-BE49-F238E27FC236}">
                <a16:creationId xmlns:a16="http://schemas.microsoft.com/office/drawing/2014/main" id="{3D3D1E4E-4B8B-0BC0-CFA4-BEB09A4EF5D7}"/>
              </a:ext>
            </a:extLst>
          </p:cNvPr>
          <p:cNvSpPr txBox="1">
            <a:spLocks/>
          </p:cNvSpPr>
          <p:nvPr/>
        </p:nvSpPr>
        <p:spPr>
          <a:xfrm>
            <a:off x="5053288" y="409544"/>
            <a:ext cx="3398134" cy="125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just"/>
            <a:r>
              <a:rPr lang="en-ID" sz="1600" dirty="0">
                <a:solidFill>
                  <a:schemeClr val="bg2"/>
                </a:solidFill>
              </a:rPr>
              <a:t>4. Lokasi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Lingkungan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tempat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usaha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Ketersediaan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tenaga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kerja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Dekat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dengan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pemasok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Kemudahan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transportasi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untuk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pengiriman</a:t>
            </a:r>
            <a:r>
              <a:rPr lang="en-ID" sz="1200" dirty="0">
                <a:solidFill>
                  <a:schemeClr val="accent6"/>
                </a:solidFill>
              </a:rPr>
              <a:t> &amp; </a:t>
            </a:r>
            <a:r>
              <a:rPr lang="en-ID" sz="1200" dirty="0" err="1">
                <a:solidFill>
                  <a:schemeClr val="accent6"/>
                </a:solidFill>
              </a:rPr>
              <a:t>pengangkutan</a:t>
            </a:r>
            <a:endParaRPr lang="en-ID" sz="1200" dirty="0">
              <a:solidFill>
                <a:schemeClr val="accent6"/>
              </a:solidFill>
            </a:endParaRPr>
          </a:p>
        </p:txBody>
      </p:sp>
      <p:sp>
        <p:nvSpPr>
          <p:cNvPr id="10" name="Google Shape;464;p59">
            <a:extLst>
              <a:ext uri="{FF2B5EF4-FFF2-40B4-BE49-F238E27FC236}">
                <a16:creationId xmlns:a16="http://schemas.microsoft.com/office/drawing/2014/main" id="{146BCC1F-FE6B-42B5-B655-64D7E5CCDF89}"/>
              </a:ext>
            </a:extLst>
          </p:cNvPr>
          <p:cNvSpPr txBox="1">
            <a:spLocks/>
          </p:cNvSpPr>
          <p:nvPr/>
        </p:nvSpPr>
        <p:spPr>
          <a:xfrm>
            <a:off x="5053288" y="1942734"/>
            <a:ext cx="3398134" cy="125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just"/>
            <a:r>
              <a:rPr lang="en-ID" sz="1600" dirty="0">
                <a:solidFill>
                  <a:schemeClr val="bg2"/>
                </a:solidFill>
              </a:rPr>
              <a:t>5. Strategi Tata </a:t>
            </a:r>
            <a:r>
              <a:rPr lang="en-ID" sz="1600" dirty="0" err="1">
                <a:solidFill>
                  <a:schemeClr val="bg2"/>
                </a:solidFill>
              </a:rPr>
              <a:t>Letak</a:t>
            </a:r>
            <a:r>
              <a:rPr lang="en-ID" sz="1600" dirty="0">
                <a:solidFill>
                  <a:schemeClr val="bg2"/>
                </a:solidFill>
              </a:rPr>
              <a:t> (Layout)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accent6"/>
                </a:solidFill>
              </a:rPr>
              <a:t>Layout Kantor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accent6"/>
                </a:solidFill>
              </a:rPr>
              <a:t>Layout Gudang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accent6"/>
                </a:solidFill>
              </a:rPr>
              <a:t>Layout </a:t>
            </a:r>
            <a:r>
              <a:rPr lang="en-ID" sz="1200" dirty="0" err="1">
                <a:solidFill>
                  <a:schemeClr val="accent6"/>
                </a:solidFill>
              </a:rPr>
              <a:t>Pabrik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accent6"/>
                </a:solidFill>
              </a:rPr>
              <a:t>Layout Toko Retail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n-ID" sz="1200" dirty="0"/>
          </a:p>
        </p:txBody>
      </p:sp>
      <p:sp>
        <p:nvSpPr>
          <p:cNvPr id="11" name="Google Shape;464;p59">
            <a:extLst>
              <a:ext uri="{FF2B5EF4-FFF2-40B4-BE49-F238E27FC236}">
                <a16:creationId xmlns:a16="http://schemas.microsoft.com/office/drawing/2014/main" id="{2397D9FB-459E-D9AB-6648-94F8B9ECC130}"/>
              </a:ext>
            </a:extLst>
          </p:cNvPr>
          <p:cNvSpPr txBox="1">
            <a:spLocks/>
          </p:cNvSpPr>
          <p:nvPr/>
        </p:nvSpPr>
        <p:spPr>
          <a:xfrm>
            <a:off x="5053288" y="3434626"/>
            <a:ext cx="3398134" cy="125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just"/>
            <a:r>
              <a:rPr lang="en-ID" sz="1600" dirty="0">
                <a:solidFill>
                  <a:schemeClr val="bg2"/>
                </a:solidFill>
              </a:rPr>
              <a:t>6. SDM &amp; </a:t>
            </a:r>
            <a:r>
              <a:rPr lang="en-ID" sz="1600" dirty="0" err="1">
                <a:solidFill>
                  <a:schemeClr val="bg2"/>
                </a:solidFill>
              </a:rPr>
              <a:t>Rancangan</a:t>
            </a:r>
            <a:r>
              <a:rPr lang="en-ID" sz="1600" dirty="0">
                <a:solidFill>
                  <a:schemeClr val="bg2"/>
                </a:solidFill>
              </a:rPr>
              <a:t> </a:t>
            </a:r>
            <a:r>
              <a:rPr lang="en-ID" sz="1600" dirty="0" err="1">
                <a:solidFill>
                  <a:schemeClr val="bg2"/>
                </a:solidFill>
              </a:rPr>
              <a:t>Kerja</a:t>
            </a:r>
            <a:endParaRPr lang="en-ID" sz="1600" dirty="0">
              <a:solidFill>
                <a:schemeClr val="bg2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Spesialisasi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pekerjaan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Rotasi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pekerjaan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Jadwal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kerja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n-ID" sz="1200" dirty="0"/>
          </a:p>
        </p:txBody>
      </p:sp>
    </p:spTree>
    <p:extLst>
      <p:ext uri="{BB962C8B-B14F-4D97-AF65-F5344CB8AC3E}">
        <p14:creationId xmlns:p14="http://schemas.microsoft.com/office/powerpoint/2010/main" val="615648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9"/>
          <p:cNvSpPr txBox="1">
            <a:spLocks noGrp="1"/>
          </p:cNvSpPr>
          <p:nvPr>
            <p:ph type="title" idx="8"/>
          </p:nvPr>
        </p:nvSpPr>
        <p:spPr>
          <a:xfrm>
            <a:off x="610709" y="118946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Contoh Tata Letak (Layout) Pabrik Kunci</a:t>
            </a:r>
            <a:endParaRPr dirty="0"/>
          </a:p>
        </p:txBody>
      </p:sp>
      <p:cxnSp>
        <p:nvCxnSpPr>
          <p:cNvPr id="472" name="Google Shape;472;p59"/>
          <p:cNvCxnSpPr>
            <a:cxnSpLocks/>
          </p:cNvCxnSpPr>
          <p:nvPr/>
        </p:nvCxnSpPr>
        <p:spPr>
          <a:xfrm>
            <a:off x="949356" y="691646"/>
            <a:ext cx="7058544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59"/>
          <p:cNvCxnSpPr>
            <a:cxnSpLocks/>
          </p:cNvCxnSpPr>
          <p:nvPr/>
        </p:nvCxnSpPr>
        <p:spPr>
          <a:xfrm>
            <a:off x="949356" y="118946"/>
            <a:ext cx="0" cy="581796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Google Shape;472;p59">
            <a:extLst>
              <a:ext uri="{FF2B5EF4-FFF2-40B4-BE49-F238E27FC236}">
                <a16:creationId xmlns:a16="http://schemas.microsoft.com/office/drawing/2014/main" id="{B30C23BF-8768-10D5-E12F-B3D250FFC3A5}"/>
              </a:ext>
            </a:extLst>
          </p:cNvPr>
          <p:cNvCxnSpPr>
            <a:cxnSpLocks/>
          </p:cNvCxnSpPr>
          <p:nvPr/>
        </p:nvCxnSpPr>
        <p:spPr>
          <a:xfrm>
            <a:off x="963776" y="114375"/>
            <a:ext cx="7044124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473;p59">
            <a:extLst>
              <a:ext uri="{FF2B5EF4-FFF2-40B4-BE49-F238E27FC236}">
                <a16:creationId xmlns:a16="http://schemas.microsoft.com/office/drawing/2014/main" id="{79EA1DF4-DC8F-ACB2-E04A-35246DA90CF2}"/>
              </a:ext>
            </a:extLst>
          </p:cNvPr>
          <p:cNvCxnSpPr>
            <a:cxnSpLocks/>
          </p:cNvCxnSpPr>
          <p:nvPr/>
        </p:nvCxnSpPr>
        <p:spPr>
          <a:xfrm>
            <a:off x="8007900" y="118946"/>
            <a:ext cx="0" cy="581796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74E69D50-92D2-91C3-F64F-573A661BE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160" y="826903"/>
            <a:ext cx="6392383" cy="32983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74830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4;p59">
            <a:extLst>
              <a:ext uri="{FF2B5EF4-FFF2-40B4-BE49-F238E27FC236}">
                <a16:creationId xmlns:a16="http://schemas.microsoft.com/office/drawing/2014/main" id="{7BAD39A2-C707-50AE-42D4-7BEEA2B1A44A}"/>
              </a:ext>
            </a:extLst>
          </p:cNvPr>
          <p:cNvSpPr txBox="1">
            <a:spLocks/>
          </p:cNvSpPr>
          <p:nvPr/>
        </p:nvSpPr>
        <p:spPr>
          <a:xfrm rot="16200000">
            <a:off x="-2169053" y="2169053"/>
            <a:ext cx="4965405" cy="6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ctr"/>
            <a:r>
              <a:rPr lang="en-ID" dirty="0" err="1">
                <a:solidFill>
                  <a:schemeClr val="lt1"/>
                </a:solidFill>
              </a:rPr>
              <a:t>Aspek</a:t>
            </a:r>
            <a:r>
              <a:rPr lang="en-ID" dirty="0">
                <a:solidFill>
                  <a:schemeClr val="lt1"/>
                </a:solidFill>
              </a:rPr>
              <a:t> –</a:t>
            </a:r>
            <a:r>
              <a:rPr lang="en-ID" dirty="0" err="1">
                <a:solidFill>
                  <a:schemeClr val="lt1"/>
                </a:solidFill>
              </a:rPr>
              <a:t>Aspek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Manajemen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Operasional</a:t>
            </a:r>
            <a:endParaRPr lang="en-ID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9A9B05C-BD02-AB9F-DB42-CBA4E7A8AA12}"/>
              </a:ext>
            </a:extLst>
          </p:cNvPr>
          <p:cNvCxnSpPr/>
          <p:nvPr/>
        </p:nvCxnSpPr>
        <p:spPr>
          <a:xfrm>
            <a:off x="584791" y="0"/>
            <a:ext cx="0" cy="5143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464;p59">
            <a:extLst>
              <a:ext uri="{FF2B5EF4-FFF2-40B4-BE49-F238E27FC236}">
                <a16:creationId xmlns:a16="http://schemas.microsoft.com/office/drawing/2014/main" id="{4CB2072B-B8BE-A262-F0BF-9B432B16A041}"/>
              </a:ext>
            </a:extLst>
          </p:cNvPr>
          <p:cNvSpPr txBox="1">
            <a:spLocks/>
          </p:cNvSpPr>
          <p:nvPr/>
        </p:nvSpPr>
        <p:spPr>
          <a:xfrm>
            <a:off x="786088" y="509257"/>
            <a:ext cx="3658320" cy="1725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just"/>
            <a:r>
              <a:rPr lang="en-US" sz="1600" dirty="0">
                <a:solidFill>
                  <a:schemeClr val="bg2"/>
                </a:solidFill>
              </a:rPr>
              <a:t>7. </a:t>
            </a:r>
            <a:r>
              <a:rPr lang="en-US" sz="1600" dirty="0" err="1">
                <a:solidFill>
                  <a:schemeClr val="bg2"/>
                </a:solidFill>
              </a:rPr>
              <a:t>Rantai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Pasokan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accent6"/>
                </a:solidFill>
              </a:rPr>
              <a:t>Manufacturing Flow Management – </a:t>
            </a:r>
            <a:r>
              <a:rPr lang="en-ID" sz="1200" dirty="0" err="1">
                <a:solidFill>
                  <a:schemeClr val="accent6"/>
                </a:solidFill>
              </a:rPr>
              <a:t>Berkaitan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dgn</a:t>
            </a:r>
            <a:r>
              <a:rPr lang="en-ID" sz="1200" dirty="0">
                <a:solidFill>
                  <a:schemeClr val="accent6"/>
                </a:solidFill>
              </a:rPr>
              <a:t> proses </a:t>
            </a:r>
            <a:r>
              <a:rPr lang="en-ID" sz="1200" dirty="0" err="1">
                <a:solidFill>
                  <a:schemeClr val="accent6"/>
                </a:solidFill>
              </a:rPr>
              <a:t>produksi</a:t>
            </a:r>
            <a:r>
              <a:rPr lang="en-ID" sz="1200" dirty="0">
                <a:solidFill>
                  <a:schemeClr val="accent6"/>
                </a:solidFill>
              </a:rPr>
              <a:t>, BB, dan supplier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accent6"/>
                </a:solidFill>
              </a:rPr>
              <a:t>CRM (Customer Relationship Management) – </a:t>
            </a:r>
            <a:r>
              <a:rPr lang="en-ID" sz="1200" dirty="0" err="1">
                <a:solidFill>
                  <a:schemeClr val="accent6"/>
                </a:solidFill>
              </a:rPr>
              <a:t>Menjalin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hubungan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baik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dgn</a:t>
            </a:r>
            <a:r>
              <a:rPr lang="en-ID" sz="1200" dirty="0">
                <a:solidFill>
                  <a:schemeClr val="accent6"/>
                </a:solidFill>
              </a:rPr>
              <a:t> customer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>
                <a:solidFill>
                  <a:schemeClr val="accent6"/>
                </a:solidFill>
              </a:rPr>
              <a:t>CSM (Customer Service Management) – </a:t>
            </a:r>
            <a:r>
              <a:rPr lang="en-ID" sz="1200" dirty="0" err="1">
                <a:solidFill>
                  <a:schemeClr val="accent6"/>
                </a:solidFill>
              </a:rPr>
              <a:t>Menyediakan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informasi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utk</a:t>
            </a:r>
            <a:r>
              <a:rPr lang="en-ID" sz="1200" dirty="0">
                <a:solidFill>
                  <a:schemeClr val="accent6"/>
                </a:solidFill>
              </a:rPr>
              <a:t> customer</a:t>
            </a:r>
          </a:p>
        </p:txBody>
      </p:sp>
      <p:sp>
        <p:nvSpPr>
          <p:cNvPr id="7" name="Google Shape;464;p59">
            <a:extLst>
              <a:ext uri="{FF2B5EF4-FFF2-40B4-BE49-F238E27FC236}">
                <a16:creationId xmlns:a16="http://schemas.microsoft.com/office/drawing/2014/main" id="{1D3BCF63-F832-C7DA-3FF6-76916554636C}"/>
              </a:ext>
            </a:extLst>
          </p:cNvPr>
          <p:cNvSpPr txBox="1">
            <a:spLocks/>
          </p:cNvSpPr>
          <p:nvPr/>
        </p:nvSpPr>
        <p:spPr>
          <a:xfrm>
            <a:off x="5161075" y="2627502"/>
            <a:ext cx="3793724" cy="1725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just"/>
            <a:r>
              <a:rPr lang="en-ID" sz="1600" dirty="0">
                <a:solidFill>
                  <a:schemeClr val="bg2"/>
                </a:solidFill>
              </a:rPr>
              <a:t>10. </a:t>
            </a:r>
            <a:r>
              <a:rPr lang="en-ID" sz="1600" dirty="0" err="1">
                <a:solidFill>
                  <a:schemeClr val="bg2"/>
                </a:solidFill>
              </a:rPr>
              <a:t>Pemeliharaan</a:t>
            </a:r>
            <a:endParaRPr lang="en-ID" sz="1600" dirty="0">
              <a:solidFill>
                <a:schemeClr val="bg2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Pemeliharaan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mesin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produksi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Pemeliharaan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perlengkapan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kantor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Pemeliharaan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mobil</a:t>
            </a:r>
            <a:r>
              <a:rPr lang="en-ID" sz="1200" dirty="0">
                <a:solidFill>
                  <a:schemeClr val="accent6"/>
                </a:solidFill>
              </a:rPr>
              <a:t> forklift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n-ID" sz="1200" dirty="0">
              <a:solidFill>
                <a:schemeClr val="lt1"/>
              </a:solidFill>
            </a:endParaRPr>
          </a:p>
          <a:p>
            <a:pPr algn="just"/>
            <a:endParaRPr lang="en-ID" sz="1200" dirty="0"/>
          </a:p>
        </p:txBody>
      </p:sp>
      <p:sp>
        <p:nvSpPr>
          <p:cNvPr id="8" name="Google Shape;464;p59">
            <a:extLst>
              <a:ext uri="{FF2B5EF4-FFF2-40B4-BE49-F238E27FC236}">
                <a16:creationId xmlns:a16="http://schemas.microsoft.com/office/drawing/2014/main" id="{5EC69A9B-64A2-02F0-32D5-53994D003FAB}"/>
              </a:ext>
            </a:extLst>
          </p:cNvPr>
          <p:cNvSpPr txBox="1">
            <a:spLocks/>
          </p:cNvSpPr>
          <p:nvPr/>
        </p:nvSpPr>
        <p:spPr>
          <a:xfrm>
            <a:off x="786087" y="2908490"/>
            <a:ext cx="3658321" cy="1163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just"/>
            <a:r>
              <a:rPr lang="en-ID" sz="1600" dirty="0">
                <a:solidFill>
                  <a:schemeClr val="bg2"/>
                </a:solidFill>
              </a:rPr>
              <a:t>8. </a:t>
            </a:r>
            <a:r>
              <a:rPr lang="en-ID" sz="1600" dirty="0" err="1">
                <a:solidFill>
                  <a:schemeClr val="bg2"/>
                </a:solidFill>
              </a:rPr>
              <a:t>Persediaan</a:t>
            </a:r>
            <a:endParaRPr lang="en-ID" sz="1600" dirty="0">
              <a:solidFill>
                <a:schemeClr val="bg2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Menentukan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jumlah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persediaan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utk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produksi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Menentukan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tempat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penyimpanan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Menentukan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distribusi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persediaan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ke</a:t>
            </a:r>
            <a:r>
              <a:rPr lang="en-ID" sz="1200" dirty="0">
                <a:solidFill>
                  <a:schemeClr val="accent6"/>
                </a:solidFill>
              </a:rPr>
              <a:t> masing2 </a:t>
            </a:r>
            <a:r>
              <a:rPr lang="en-ID" sz="1200" dirty="0" err="1">
                <a:solidFill>
                  <a:schemeClr val="accent6"/>
                </a:solidFill>
              </a:rPr>
              <a:t>bagian</a:t>
            </a:r>
            <a:endParaRPr lang="en-ID" sz="1200" dirty="0">
              <a:solidFill>
                <a:schemeClr val="accent6"/>
              </a:solidFill>
            </a:endParaRPr>
          </a:p>
          <a:p>
            <a:pPr algn="just"/>
            <a:endParaRPr lang="en-ID" sz="1200" dirty="0"/>
          </a:p>
        </p:txBody>
      </p:sp>
      <p:sp>
        <p:nvSpPr>
          <p:cNvPr id="9" name="Google Shape;464;p59">
            <a:extLst>
              <a:ext uri="{FF2B5EF4-FFF2-40B4-BE49-F238E27FC236}">
                <a16:creationId xmlns:a16="http://schemas.microsoft.com/office/drawing/2014/main" id="{3D3D1E4E-4B8B-0BC0-CFA4-BEB09A4EF5D7}"/>
              </a:ext>
            </a:extLst>
          </p:cNvPr>
          <p:cNvSpPr txBox="1">
            <a:spLocks/>
          </p:cNvSpPr>
          <p:nvPr/>
        </p:nvSpPr>
        <p:spPr>
          <a:xfrm>
            <a:off x="5161075" y="509257"/>
            <a:ext cx="3398134" cy="1595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18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xygen"/>
              <a:buNone/>
              <a:defRPr sz="2000" b="1" i="0" u="none" strike="noStrike" cap="none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pPr algn="just"/>
            <a:r>
              <a:rPr lang="en-ID" sz="1600" dirty="0">
                <a:solidFill>
                  <a:schemeClr val="bg2"/>
                </a:solidFill>
              </a:rPr>
              <a:t>9. </a:t>
            </a:r>
            <a:r>
              <a:rPr lang="en-ID" sz="1600" dirty="0" err="1">
                <a:solidFill>
                  <a:schemeClr val="bg2"/>
                </a:solidFill>
              </a:rPr>
              <a:t>Penjadwalan</a:t>
            </a:r>
            <a:endParaRPr lang="en-ID" sz="1600" dirty="0">
              <a:solidFill>
                <a:schemeClr val="bg2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Jadwal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kerja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Jadwal</a:t>
            </a:r>
            <a:r>
              <a:rPr lang="en-ID" sz="1200" dirty="0">
                <a:solidFill>
                  <a:schemeClr val="accent6"/>
                </a:solidFill>
              </a:rPr>
              <a:t> naik </a:t>
            </a:r>
            <a:r>
              <a:rPr lang="en-ID" sz="1200" dirty="0" err="1">
                <a:solidFill>
                  <a:schemeClr val="accent6"/>
                </a:solidFill>
              </a:rPr>
              <a:t>produksi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Jadwal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pengiriman</a:t>
            </a:r>
            <a:endParaRPr lang="en-ID" sz="1200" dirty="0">
              <a:solidFill>
                <a:schemeClr val="accent6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chemeClr val="accent6"/>
                </a:solidFill>
              </a:rPr>
              <a:t>Jadwal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chek</a:t>
            </a:r>
            <a:r>
              <a:rPr lang="en-ID" sz="1200" dirty="0">
                <a:solidFill>
                  <a:schemeClr val="accent6"/>
                </a:solidFill>
              </a:rPr>
              <a:t> </a:t>
            </a:r>
            <a:r>
              <a:rPr lang="en-ID" sz="1200" dirty="0" err="1">
                <a:solidFill>
                  <a:schemeClr val="accent6"/>
                </a:solidFill>
              </a:rPr>
              <a:t>mesin</a:t>
            </a:r>
            <a:r>
              <a:rPr lang="en-ID" sz="1200" dirty="0">
                <a:solidFill>
                  <a:schemeClr val="accent6"/>
                </a:solidFill>
              </a:rPr>
              <a:t>/</a:t>
            </a:r>
            <a:r>
              <a:rPr lang="en-ID" sz="1200" dirty="0" err="1">
                <a:solidFill>
                  <a:schemeClr val="accent6"/>
                </a:solidFill>
              </a:rPr>
              <a:t>perlengkapan</a:t>
            </a:r>
            <a:r>
              <a:rPr lang="en-ID" sz="1200" dirty="0">
                <a:solidFill>
                  <a:schemeClr val="accent6"/>
                </a:solidFill>
              </a:rPr>
              <a:t>  </a:t>
            </a:r>
            <a:r>
              <a:rPr lang="en-ID" sz="1200" dirty="0" err="1">
                <a:solidFill>
                  <a:schemeClr val="accent6"/>
                </a:solidFill>
              </a:rPr>
              <a:t>operasional</a:t>
            </a:r>
            <a:endParaRPr lang="en-ID" sz="1200" dirty="0">
              <a:solidFill>
                <a:schemeClr val="accent6"/>
              </a:solidFill>
            </a:endParaRPr>
          </a:p>
          <a:p>
            <a:endParaRPr lang="en-ID" sz="1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345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theme/theme1.xml><?xml version="1.0" encoding="utf-8"?>
<a:theme xmlns:a="http://schemas.openxmlformats.org/drawingml/2006/main" name="Supply Chain Management Consulting Toolkit by Slidesgo">
  <a:themeElements>
    <a:clrScheme name="Simple Light">
      <a:dk1>
        <a:srgbClr val="351C75"/>
      </a:dk1>
      <a:lt1>
        <a:srgbClr val="FFFFFF"/>
      </a:lt1>
      <a:dk2>
        <a:srgbClr val="DE96C1"/>
      </a:dk2>
      <a:lt2>
        <a:srgbClr val="CCCCC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414</Words>
  <Application>Microsoft Office PowerPoint</Application>
  <PresentationFormat>On-screen Show (16:9)</PresentationFormat>
  <Paragraphs>74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Roboto</vt:lpstr>
      <vt:lpstr>Oswald Medium</vt:lpstr>
      <vt:lpstr>Calibri</vt:lpstr>
      <vt:lpstr>Arial</vt:lpstr>
      <vt:lpstr>Oxygen</vt:lpstr>
      <vt:lpstr>Supply Chain Management Consulting Toolkit by Slidesgo</vt:lpstr>
      <vt:lpstr>Aspek Manajemen Operasional Dalam Bisnis</vt:lpstr>
      <vt:lpstr>Manajemen Operasional</vt:lpstr>
      <vt:lpstr>KONSEP IPO (Input, Process, Output)</vt:lpstr>
      <vt:lpstr>PowerPoint Presentation</vt:lpstr>
      <vt:lpstr>Fungsi Manajemen Operasional</vt:lpstr>
      <vt:lpstr>Tujuan Manajemen Operasi</vt:lpstr>
      <vt:lpstr>PowerPoint Presentation</vt:lpstr>
      <vt:lpstr>Contoh Tata Letak (Layout) Pabrik Kunci</vt:lpstr>
      <vt:lpstr>PowerPoint Presentation</vt:lpstr>
      <vt:lpstr>Proses Pengolahan Susu Sapi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Aspek Manajemen Operasional Perusahaan</dc:title>
  <cp:lastModifiedBy>dewi puspita sari</cp:lastModifiedBy>
  <cp:revision>31</cp:revision>
  <dcterms:modified xsi:type="dcterms:W3CDTF">2022-11-01T11:03:12Z</dcterms:modified>
</cp:coreProperties>
</file>